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7" roundtripDataSignature="AMtx7mi0gRPqiGMxqNWwm7yEbCUFYlh8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customschemas.google.com/relationships/presentationmetadata" Target="metadata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Matt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83" name="Google Shape;583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Matt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90" name="Google Shape;590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Matt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97" name="Google Shape;597;p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09" name="Google Shape;60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15" name="Google Shape;61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21" name="Google Shape;62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27" name="Google Shape;627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33" name="Google Shape;63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39" name="Google Shape;63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53" name="Google Shape;65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59" name="Google Shape;659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65" name="Google Shape;66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4"/>
          <p:cNvSpPr/>
          <p:nvPr/>
        </p:nvSpPr>
        <p:spPr>
          <a:xfrm>
            <a:off x="565265" y="3712422"/>
            <a:ext cx="4455622" cy="2389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4"/>
          <p:cNvSpPr/>
          <p:nvPr/>
        </p:nvSpPr>
        <p:spPr>
          <a:xfrm>
            <a:off x="910685" y="756459"/>
            <a:ext cx="5513404" cy="50230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84"/>
          <p:cNvCxnSpPr/>
          <p:nvPr/>
        </p:nvCxnSpPr>
        <p:spPr>
          <a:xfrm>
            <a:off x="2689934" y="3713087"/>
            <a:ext cx="8637973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84"/>
          <p:cNvSpPr txBox="1">
            <a:spLocks noGrp="1"/>
          </p:cNvSpPr>
          <p:nvPr>
            <p:ph type="title"/>
          </p:nvPr>
        </p:nvSpPr>
        <p:spPr>
          <a:xfrm>
            <a:off x="2689933" y="2534128"/>
            <a:ext cx="8591381" cy="104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4"/>
          <p:cNvSpPr txBox="1">
            <a:spLocks noGrp="1"/>
          </p:cNvSpPr>
          <p:nvPr>
            <p:ph type="body" idx="1"/>
          </p:nvPr>
        </p:nvSpPr>
        <p:spPr>
          <a:xfrm>
            <a:off x="2689225" y="2212900"/>
            <a:ext cx="8591550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4"/>
          <p:cNvSpPr txBox="1">
            <a:spLocks noGrp="1"/>
          </p:cNvSpPr>
          <p:nvPr>
            <p:ph type="body" idx="2"/>
          </p:nvPr>
        </p:nvSpPr>
        <p:spPr>
          <a:xfrm>
            <a:off x="2677604" y="3803716"/>
            <a:ext cx="8591550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84"/>
          <p:cNvSpPr txBox="1">
            <a:spLocks noGrp="1"/>
          </p:cNvSpPr>
          <p:nvPr>
            <p:ph type="body" idx="3"/>
          </p:nvPr>
        </p:nvSpPr>
        <p:spPr>
          <a:xfrm rot="-5400000">
            <a:off x="-442785" y="2461768"/>
            <a:ext cx="2332775" cy="16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4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4"/>
          <p:cNvSpPr/>
          <p:nvPr/>
        </p:nvSpPr>
        <p:spPr>
          <a:xfrm>
            <a:off x="713173" y="281019"/>
            <a:ext cx="1523085" cy="108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94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94"/>
          <p:cNvCxnSpPr/>
          <p:nvPr/>
        </p:nvCxnSpPr>
        <p:spPr>
          <a:xfrm>
            <a:off x="1118586" y="1356952"/>
            <a:ext cx="1107341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" name="Google Shape;77;p94"/>
          <p:cNvSpPr txBox="1">
            <a:spLocks noGrp="1"/>
          </p:cNvSpPr>
          <p:nvPr>
            <p:ph type="dt" idx="10"/>
          </p:nvPr>
        </p:nvSpPr>
        <p:spPr>
          <a:xfrm>
            <a:off x="838200" y="6294205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4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4"/>
          <p:cNvSpPr txBox="1">
            <a:spLocks noGrp="1"/>
          </p:cNvSpPr>
          <p:nvPr>
            <p:ph type="body" idx="2"/>
          </p:nvPr>
        </p:nvSpPr>
        <p:spPr>
          <a:xfrm>
            <a:off x="1038686" y="1461827"/>
            <a:ext cx="9712171" cy="22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5"/>
          <p:cNvSpPr/>
          <p:nvPr/>
        </p:nvSpPr>
        <p:spPr>
          <a:xfrm>
            <a:off x="9719746" y="2462991"/>
            <a:ext cx="1523085" cy="1751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5"/>
          <p:cNvSpPr/>
          <p:nvPr/>
        </p:nvSpPr>
        <p:spPr>
          <a:xfrm>
            <a:off x="713173" y="4089539"/>
            <a:ext cx="1523085" cy="1751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5"/>
          <p:cNvSpPr/>
          <p:nvPr/>
        </p:nvSpPr>
        <p:spPr>
          <a:xfrm>
            <a:off x="882590" y="2632801"/>
            <a:ext cx="10190824" cy="307553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95"/>
          <p:cNvCxnSpPr/>
          <p:nvPr/>
        </p:nvCxnSpPr>
        <p:spPr>
          <a:xfrm>
            <a:off x="1278384" y="5103326"/>
            <a:ext cx="1107341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95"/>
          <p:cNvSpPr txBox="1">
            <a:spLocks noGrp="1"/>
          </p:cNvSpPr>
          <p:nvPr>
            <p:ph type="title"/>
          </p:nvPr>
        </p:nvSpPr>
        <p:spPr>
          <a:xfrm>
            <a:off x="1211062" y="4305667"/>
            <a:ext cx="9451020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5"/>
          <p:cNvSpPr txBox="1">
            <a:spLocks noGrp="1"/>
          </p:cNvSpPr>
          <p:nvPr>
            <p:ph type="body" idx="1"/>
          </p:nvPr>
        </p:nvSpPr>
        <p:spPr>
          <a:xfrm>
            <a:off x="1198484" y="5208201"/>
            <a:ext cx="9463275" cy="22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6"/>
          <p:cNvSpPr/>
          <p:nvPr/>
        </p:nvSpPr>
        <p:spPr>
          <a:xfrm>
            <a:off x="9719746" y="2462991"/>
            <a:ext cx="1523085" cy="1751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6"/>
          <p:cNvSpPr/>
          <p:nvPr/>
        </p:nvSpPr>
        <p:spPr>
          <a:xfrm>
            <a:off x="713173" y="4089539"/>
            <a:ext cx="1523085" cy="1751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96"/>
          <p:cNvSpPr/>
          <p:nvPr/>
        </p:nvSpPr>
        <p:spPr>
          <a:xfrm>
            <a:off x="882590" y="2632801"/>
            <a:ext cx="10190824" cy="307553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96"/>
          <p:cNvSpPr txBox="1">
            <a:spLocks noGrp="1"/>
          </p:cNvSpPr>
          <p:nvPr>
            <p:ph type="title"/>
          </p:nvPr>
        </p:nvSpPr>
        <p:spPr>
          <a:xfrm>
            <a:off x="1211062" y="4305667"/>
            <a:ext cx="9451020" cy="118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7"/>
          <p:cNvSpPr txBox="1">
            <a:spLocks noGrp="1"/>
          </p:cNvSpPr>
          <p:nvPr>
            <p:ph type="body" idx="1"/>
          </p:nvPr>
        </p:nvSpPr>
        <p:spPr>
          <a:xfrm>
            <a:off x="838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97"/>
          <p:cNvSpPr txBox="1">
            <a:spLocks noGrp="1"/>
          </p:cNvSpPr>
          <p:nvPr>
            <p:ph type="body" idx="2"/>
          </p:nvPr>
        </p:nvSpPr>
        <p:spPr>
          <a:xfrm>
            <a:off x="6172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9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7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7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97"/>
          <p:cNvCxnSpPr/>
          <p:nvPr/>
        </p:nvCxnSpPr>
        <p:spPr>
          <a:xfrm>
            <a:off x="1118586" y="1356952"/>
            <a:ext cx="1107341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97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7"/>
          <p:cNvSpPr txBox="1">
            <a:spLocks noGrp="1"/>
          </p:cNvSpPr>
          <p:nvPr>
            <p:ph type="body" idx="3"/>
          </p:nvPr>
        </p:nvSpPr>
        <p:spPr>
          <a:xfrm>
            <a:off x="1038686" y="1461827"/>
            <a:ext cx="9712171" cy="22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8"/>
          <p:cNvSpPr txBox="1">
            <a:spLocks noGrp="1"/>
          </p:cNvSpPr>
          <p:nvPr>
            <p:ph type="body" idx="1"/>
          </p:nvPr>
        </p:nvSpPr>
        <p:spPr>
          <a:xfrm>
            <a:off x="839788" y="1932033"/>
            <a:ext cx="5157787" cy="37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9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98"/>
          <p:cNvSpPr txBox="1">
            <a:spLocks noGrp="1"/>
          </p:cNvSpPr>
          <p:nvPr>
            <p:ph type="body" idx="3"/>
          </p:nvPr>
        </p:nvSpPr>
        <p:spPr>
          <a:xfrm>
            <a:off x="6172200" y="1932033"/>
            <a:ext cx="5183188" cy="37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9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9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8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8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98"/>
          <p:cNvCxnSpPr/>
          <p:nvPr/>
        </p:nvCxnSpPr>
        <p:spPr>
          <a:xfrm>
            <a:off x="1118586" y="1356952"/>
            <a:ext cx="1107341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98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8"/>
          <p:cNvSpPr txBox="1">
            <a:spLocks noGrp="1"/>
          </p:cNvSpPr>
          <p:nvPr>
            <p:ph type="body" idx="5"/>
          </p:nvPr>
        </p:nvSpPr>
        <p:spPr>
          <a:xfrm>
            <a:off x="1038686" y="1461827"/>
            <a:ext cx="9712171" cy="22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99"/>
          <p:cNvSpPr/>
          <p:nvPr/>
        </p:nvSpPr>
        <p:spPr>
          <a:xfrm>
            <a:off x="713173" y="281019"/>
            <a:ext cx="1523085" cy="108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9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99"/>
          <p:cNvCxnSpPr/>
          <p:nvPr/>
        </p:nvCxnSpPr>
        <p:spPr>
          <a:xfrm>
            <a:off x="1118586" y="1356952"/>
            <a:ext cx="1107341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99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9"/>
          <p:cNvSpPr txBox="1">
            <a:spLocks noGrp="1"/>
          </p:cNvSpPr>
          <p:nvPr>
            <p:ph type="body" idx="1"/>
          </p:nvPr>
        </p:nvSpPr>
        <p:spPr>
          <a:xfrm>
            <a:off x="1038686" y="1461827"/>
            <a:ext cx="9712171" cy="22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00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00"/>
          <p:cNvSpPr/>
          <p:nvPr/>
        </p:nvSpPr>
        <p:spPr>
          <a:xfrm>
            <a:off x="838200" y="407866"/>
            <a:ext cx="10498584" cy="116181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00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0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0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10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0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0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10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5"/>
          <p:cNvSpPr/>
          <p:nvPr/>
        </p:nvSpPr>
        <p:spPr>
          <a:xfrm>
            <a:off x="0" y="0"/>
            <a:ext cx="3817398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5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17397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5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0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0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808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8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6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08520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6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7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7"/>
          <p:cNvSpPr/>
          <p:nvPr/>
        </p:nvSpPr>
        <p:spPr>
          <a:xfrm>
            <a:off x="713173" y="281019"/>
            <a:ext cx="1523085" cy="108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87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7"/>
          <p:cNvSpPr txBox="1">
            <a:spLocks noGrp="1"/>
          </p:cNvSpPr>
          <p:nvPr>
            <p:ph type="dt" idx="10"/>
          </p:nvPr>
        </p:nvSpPr>
        <p:spPr>
          <a:xfrm>
            <a:off x="838200" y="6294205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7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8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8"/>
          <p:cNvSpPr/>
          <p:nvPr/>
        </p:nvSpPr>
        <p:spPr>
          <a:xfrm>
            <a:off x="838200" y="407866"/>
            <a:ext cx="6752208" cy="116181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8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8"/>
          <p:cNvSpPr txBox="1">
            <a:spLocks noGrp="1"/>
          </p:cNvSpPr>
          <p:nvPr>
            <p:ph type="body" idx="1"/>
          </p:nvPr>
        </p:nvSpPr>
        <p:spPr>
          <a:xfrm>
            <a:off x="838200" y="1979613"/>
            <a:ext cx="6751638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8"/>
          <p:cNvSpPr txBox="1">
            <a:spLocks noGrp="1"/>
          </p:cNvSpPr>
          <p:nvPr>
            <p:ph type="body" idx="2"/>
          </p:nvPr>
        </p:nvSpPr>
        <p:spPr>
          <a:xfrm>
            <a:off x="7794625" y="1979613"/>
            <a:ext cx="3630613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9"/>
          <p:cNvSpPr txBox="1">
            <a:spLocks noGrp="1"/>
          </p:cNvSpPr>
          <p:nvPr>
            <p:ph type="body" idx="1"/>
          </p:nvPr>
        </p:nvSpPr>
        <p:spPr>
          <a:xfrm>
            <a:off x="838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9"/>
          <p:cNvSpPr txBox="1">
            <a:spLocks noGrp="1"/>
          </p:cNvSpPr>
          <p:nvPr>
            <p:ph type="body" idx="2"/>
          </p:nvPr>
        </p:nvSpPr>
        <p:spPr>
          <a:xfrm>
            <a:off x="6172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9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9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9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1"/>
          <p:cNvSpPr>
            <a:spLocks noGrp="1"/>
          </p:cNvSpPr>
          <p:nvPr>
            <p:ph type="pic" idx="2"/>
          </p:nvPr>
        </p:nvSpPr>
        <p:spPr>
          <a:xfrm>
            <a:off x="838200" y="532660"/>
            <a:ext cx="10515600" cy="557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  <a:defRPr sz="2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sz="16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2"/>
          <p:cNvSpPr txBox="1">
            <a:spLocks noGrp="1"/>
          </p:cNvSpPr>
          <p:nvPr>
            <p:ph type="body" idx="1"/>
          </p:nvPr>
        </p:nvSpPr>
        <p:spPr>
          <a:xfrm>
            <a:off x="839788" y="1932033"/>
            <a:ext cx="5157787" cy="37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2"/>
          <p:cNvSpPr txBox="1">
            <a:spLocks noGrp="1"/>
          </p:cNvSpPr>
          <p:nvPr>
            <p:ph type="body" idx="3"/>
          </p:nvPr>
        </p:nvSpPr>
        <p:spPr>
          <a:xfrm>
            <a:off x="6172200" y="1932033"/>
            <a:ext cx="5183188" cy="37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2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2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2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7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2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  <a:defRPr sz="2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sz="16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8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83" descr="Logo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817246" y="6264413"/>
            <a:ext cx="1536554" cy="2744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h.media/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trepreneur.com/article/324177" TargetMode="External"/><Relationship Id="rId3" Type="http://schemas.openxmlformats.org/officeDocument/2006/relationships/hyperlink" Target="http://www.2h.media/workshops" TargetMode="External"/><Relationship Id="rId7" Type="http://schemas.openxmlformats.org/officeDocument/2006/relationships/hyperlink" Target="https://www.youtube.com/watch?v=eCgHcLoOE8Y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referralcandy.com/blog/scarcity-marketing-examples/" TargetMode="External"/><Relationship Id="rId5" Type="http://schemas.openxmlformats.org/officeDocument/2006/relationships/hyperlink" Target="https://www.insites-consulting.com/6-principles-of-persuasive-marketing-how-to-influence-people/" TargetMode="External"/><Relationship Id="rId4" Type="http://schemas.openxmlformats.org/officeDocument/2006/relationships/hyperlink" Target="https://www.marketing91.com/4-types-market-segmentation-segment/" TargetMode="External"/><Relationship Id="rId9" Type="http://schemas.openxmlformats.org/officeDocument/2006/relationships/hyperlink" Target="https://www.statista.com/statistics/379046/worldwide-retail-e-commerce-sale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tainers.com/us/2013/07/18/incoterms/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inflowinventory.com/blog/small-business-3pl/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printpoint.ca/collections/free-resources/products/ecommerce-product-canvas" TargetMode="Externa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printpoint.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title"/>
          </p:nvPr>
        </p:nvSpPr>
        <p:spPr>
          <a:xfrm>
            <a:off x="2689933" y="2534128"/>
            <a:ext cx="8591381" cy="104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Introduction To Ecommerce</a:t>
            </a:r>
            <a:endParaRPr/>
          </a:p>
        </p:txBody>
      </p:sp>
      <p:sp>
        <p:nvSpPr>
          <p:cNvPr id="145" name="Google Shape;145;p1"/>
          <p:cNvSpPr txBox="1">
            <a:spLocks noGrp="1"/>
          </p:cNvSpPr>
          <p:nvPr>
            <p:ph type="body" idx="2"/>
          </p:nvPr>
        </p:nvSpPr>
        <p:spPr>
          <a:xfrm>
            <a:off x="2677604" y="3803716"/>
            <a:ext cx="8591550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LEARN WHAT IT TAKES TO SELL ONLINE.</a:t>
            </a:r>
            <a:endParaRPr/>
          </a:p>
        </p:txBody>
      </p:sp>
      <p:sp>
        <p:nvSpPr>
          <p:cNvPr id="146" name="Google Shape;146;p1"/>
          <p:cNvSpPr txBox="1">
            <a:spLocks noGrp="1"/>
          </p:cNvSpPr>
          <p:nvPr>
            <p:ph type="body" idx="3"/>
          </p:nvPr>
        </p:nvSpPr>
        <p:spPr>
          <a:xfrm rot="-5400000">
            <a:off x="-442785" y="2461768"/>
            <a:ext cx="2332775" cy="16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900"/>
              <a:t>LAST UPDATED | JULY 21,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08520" cy="103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/>
              <a:t>01</a:t>
            </a:r>
            <a:endParaRPr/>
          </a:p>
        </p:txBody>
      </p:sp>
      <p:sp>
        <p:nvSpPr>
          <p:cNvPr id="220" name="Google Shape;220;p10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>
                <a:latin typeface="Roboto"/>
                <a:ea typeface="Roboto"/>
                <a:cs typeface="Roboto"/>
                <a:sym typeface="Roboto"/>
              </a:rPr>
              <a:t>Audience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4314545" y="3694959"/>
            <a:ext cx="7164281" cy="26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DETERMINING A TARGET MARKET, THEIR NEEDS AND THEIR VALUES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Starting with an audience ensures there is a market that will pay for your product.</a:t>
            </a:r>
            <a:endParaRPr/>
          </a:p>
        </p:txBody>
      </p:sp>
      <p:sp>
        <p:nvSpPr>
          <p:cNvPr id="227" name="Google Shape;227;p11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Audience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/>
        </p:nvSpPr>
        <p:spPr>
          <a:xfrm>
            <a:off x="838200" y="626533"/>
            <a:ext cx="10608733" cy="5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need are you trying to fulfill?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TRADITIONAL MARKET SEGMENTATIONS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Demographics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Geographics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Behaviouralistics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Psychographics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>
                <a:solidFill>
                  <a:schemeClr val="dk2"/>
                </a:solidFill>
              </a:rPr>
              <a:t>Check our resources for more information about Marketing Segmentations</a:t>
            </a: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Audience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WHAT DO YOUR CUSTOMERS VALUE?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Quality?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Great customer service?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Low prices?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Exclusivity?</a:t>
            </a:r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Audience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6341533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VALUE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How much does your audience</a:t>
            </a:r>
            <a:br>
              <a:rPr lang="en-US"/>
            </a:br>
            <a:r>
              <a:rPr lang="en-US"/>
              <a:t>value solving the problem?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BUDGET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How much is your audience willing to pay?</a:t>
            </a:r>
            <a:endParaRPr/>
          </a:p>
        </p:txBody>
      </p:sp>
      <p:sp>
        <p:nvSpPr>
          <p:cNvPr id="250" name="Google Shape;250;p15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Audience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Audience</a:t>
            </a:r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body" idx="1"/>
          </p:nvPr>
        </p:nvSpPr>
        <p:spPr>
          <a:xfrm>
            <a:off x="838200" y="1979613"/>
            <a:ext cx="6627920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>
                <a:solidFill>
                  <a:schemeClr val="dk1"/>
                </a:solidFill>
              </a:rPr>
              <a:t>Your product should entirely reflect your audience’s values.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>
                <a:solidFill>
                  <a:schemeClr val="dk1"/>
                </a:solidFill>
              </a:rPr>
              <a:t>If your audience demands high quality, your product can’t feel cheap.</a:t>
            </a:r>
            <a:endParaRPr/>
          </a:p>
        </p:txBody>
      </p:sp>
      <p:pic>
        <p:nvPicPr>
          <p:cNvPr id="257" name="Google Shape;257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45424" y="2043117"/>
            <a:ext cx="3630613" cy="363061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/>
          <p:nvPr/>
        </p:nvSpPr>
        <p:spPr>
          <a:xfrm>
            <a:off x="838200" y="626533"/>
            <a:ext cx="10608733" cy="5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08520" cy="103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/>
              <a:t>02</a:t>
            </a:r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>
                <a:latin typeface="Roboto"/>
                <a:ea typeface="Roboto"/>
                <a:cs typeface="Roboto"/>
                <a:sym typeface="Roboto"/>
              </a:rPr>
              <a:t>Product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18"/>
          <p:cNvSpPr txBox="1"/>
          <p:nvPr/>
        </p:nvSpPr>
        <p:spPr>
          <a:xfrm>
            <a:off x="4314545" y="3694959"/>
            <a:ext cx="7164281" cy="26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WILL YOU SELL TO FULFILL THE AUDIENCE NEED?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6341533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How will your product solve your audience’s problem?</a:t>
            </a:r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Product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body" idx="1"/>
          </p:nvPr>
        </p:nvSpPr>
        <p:spPr>
          <a:xfrm>
            <a:off x="4404193" y="2777601"/>
            <a:ext cx="7164280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People First Marketing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299190" y="5764347"/>
            <a:ext cx="2690282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P: </a:t>
            </a:r>
            <a:r>
              <a:rPr lang="en-US"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519-835-3009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E: </a:t>
            </a:r>
            <a:r>
              <a:rPr lang="en-US"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hello@2h.media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828" y="252072"/>
            <a:ext cx="3434913" cy="7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601" y="4913991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6946" y="1498345"/>
            <a:ext cx="313714" cy="31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7601" y="1986295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7601" y="2474244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7601" y="2962193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7601" y="3450142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7601" y="3938091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 descr="Shape, icon, arrow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7601" y="4426040"/>
            <a:ext cx="312718" cy="31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"/>
          <p:cNvSpPr txBox="1"/>
          <p:nvPr/>
        </p:nvSpPr>
        <p:spPr>
          <a:xfrm>
            <a:off x="4466944" y="3847359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transparency and communication to build business relationships.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"/>
          <p:cNvSpPr txBox="1"/>
          <p:nvPr/>
        </p:nvSpPr>
        <p:spPr>
          <a:xfrm>
            <a:off x="797821" y="1526782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Ecommerce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"/>
          <p:cNvSpPr txBox="1"/>
          <p:nvPr/>
        </p:nvSpPr>
        <p:spPr>
          <a:xfrm>
            <a:off x="797821" y="2014731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Web Development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797821" y="2502680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Branding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"/>
          <p:cNvSpPr txBox="1"/>
          <p:nvPr/>
        </p:nvSpPr>
        <p:spPr>
          <a:xfrm>
            <a:off x="797821" y="2990628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Email Marketing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797821" y="3478580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Film &amp; Photography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"/>
          <p:cNvSpPr txBox="1"/>
          <p:nvPr/>
        </p:nvSpPr>
        <p:spPr>
          <a:xfrm>
            <a:off x="797821" y="3966529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Education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797821" y="4454478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Crowdfunding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797821" y="4942426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Digital Marketing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6341533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What does the ideal Ecommerce product look like?</a:t>
            </a:r>
            <a:endParaRPr/>
          </a:p>
        </p:txBody>
      </p: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Product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Product</a:t>
            </a:r>
            <a:endParaRPr/>
          </a:p>
        </p:txBody>
      </p:sp>
      <p:sp>
        <p:nvSpPr>
          <p:cNvPr id="287" name="Google Shape;287;p21"/>
          <p:cNvSpPr txBox="1">
            <a:spLocks noGrp="1"/>
          </p:cNvSpPr>
          <p:nvPr>
            <p:ph type="body" idx="1"/>
          </p:nvPr>
        </p:nvSpPr>
        <p:spPr>
          <a:xfrm>
            <a:off x="838200" y="2043857"/>
            <a:ext cx="6751638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IDEAL ECOMMERCE PRODUCTS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Digital products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Small and lightweight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High profit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Easily shippable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Online audience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Niche products</a:t>
            </a:r>
            <a:endParaRPr/>
          </a:p>
        </p:txBody>
      </p:sp>
      <p:pic>
        <p:nvPicPr>
          <p:cNvPr id="288" name="Google Shape;2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224" y="881247"/>
            <a:ext cx="3002620" cy="300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1"/>
          <p:cNvPicPr preferRelativeResize="0"/>
          <p:nvPr/>
        </p:nvPicPr>
        <p:blipFill rotWithShape="1">
          <a:blip r:embed="rId4">
            <a:alphaModFix/>
          </a:blip>
          <a:srcRect l="18650" r="20101"/>
          <a:stretch/>
        </p:blipFill>
        <p:spPr>
          <a:xfrm>
            <a:off x="9057711" y="2428276"/>
            <a:ext cx="2296089" cy="374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1"/>
          <p:cNvPicPr preferRelativeResize="0"/>
          <p:nvPr/>
        </p:nvPicPr>
        <p:blipFill rotWithShape="1">
          <a:blip r:embed="rId5">
            <a:alphaModFix/>
          </a:blip>
          <a:srcRect t="23317" b="21813"/>
          <a:stretch/>
        </p:blipFill>
        <p:spPr>
          <a:xfrm>
            <a:off x="5598038" y="4302619"/>
            <a:ext cx="3051095" cy="167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1"/>
          <p:cNvPicPr preferRelativeResize="0"/>
          <p:nvPr/>
        </p:nvPicPr>
        <p:blipFill rotWithShape="1">
          <a:blip r:embed="rId6">
            <a:alphaModFix/>
          </a:blip>
          <a:srcRect t="29052" b="16621"/>
          <a:stretch/>
        </p:blipFill>
        <p:spPr>
          <a:xfrm>
            <a:off x="8649133" y="1353204"/>
            <a:ext cx="3002619" cy="1057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REQUIRED PRODUCT INFORMATION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Price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Product Name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Photos / Video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Description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Measurements / Specifications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Warranty / Return Policy</a:t>
            </a:r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Product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COMPLETE: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Solution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Product Info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3" name="Google Shape;303;p23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Product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COMPETITION ONLINE IS FIERCE: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Do other similar products exist?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How much do they cost?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How is your audience finding competitor’s products?</a:t>
            </a:r>
            <a:endParaRPr/>
          </a:p>
        </p:txBody>
      </p:sp>
      <p:sp>
        <p:nvSpPr>
          <p:cNvPr id="309" name="Google Shape;309;p24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Product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"/>
          <p:cNvSpPr txBox="1">
            <a:spLocks noGrp="1"/>
          </p:cNvSpPr>
          <p:nvPr>
            <p:ph type="body" idx="1"/>
          </p:nvPr>
        </p:nvSpPr>
        <p:spPr>
          <a:xfrm>
            <a:off x="838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b="1">
                <a:solidFill>
                  <a:schemeClr val="accent1"/>
                </a:solidFill>
              </a:rPr>
              <a:t>COMPARE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Product pictures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Prices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Descriptions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Reviews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Website Quality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15" name="Google Shape;315;p25"/>
          <p:cNvSpPr txBox="1">
            <a:spLocks noGrp="1"/>
          </p:cNvSpPr>
          <p:nvPr>
            <p:ph type="body" idx="2"/>
          </p:nvPr>
        </p:nvSpPr>
        <p:spPr>
          <a:xfrm>
            <a:off x="6172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b="1">
                <a:solidFill>
                  <a:schemeClr val="accent1"/>
                </a:solidFill>
              </a:rPr>
              <a:t>QUESTIONS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How many products did you find that solved your problem?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How wide was the price range?</a:t>
            </a:r>
            <a:endParaRPr/>
          </a:p>
        </p:txBody>
      </p:sp>
      <p:sp>
        <p:nvSpPr>
          <p:cNvPr id="316" name="Google Shape;316;p25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Activity 1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THERE IS NO FREE LUNCH ONLINE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>
                <a:solidFill>
                  <a:schemeClr val="dk1"/>
                </a:solidFill>
              </a:rPr>
              <a:t>Knowing the competitive landscape will help you determine your pricing, advertising strategy, and how to position your branding.</a:t>
            </a:r>
            <a:endParaRPr/>
          </a:p>
        </p:txBody>
      </p:sp>
      <p:sp>
        <p:nvSpPr>
          <p:cNvPr id="322" name="Google Shape;322;p26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Product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MANUFACTURE VS. PURCHASE AND RESELL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What materials will you need?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Where will you get them?</a:t>
            </a:r>
            <a:endParaRPr/>
          </a:p>
        </p:txBody>
      </p:sp>
      <p:sp>
        <p:nvSpPr>
          <p:cNvPr id="328" name="Google Shape;328;p27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Product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Product</a:t>
            </a:r>
            <a:endParaRPr/>
          </a:p>
        </p:txBody>
      </p:sp>
      <p:sp>
        <p:nvSpPr>
          <p:cNvPr id="334" name="Google Shape;334;p28"/>
          <p:cNvSpPr txBox="1">
            <a:spLocks noGrp="1"/>
          </p:cNvSpPr>
          <p:nvPr>
            <p:ph type="body" idx="1"/>
          </p:nvPr>
        </p:nvSpPr>
        <p:spPr>
          <a:xfrm>
            <a:off x="838200" y="1979613"/>
            <a:ext cx="6627920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Importing Materials or Products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Wholesalers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Freight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Incoterms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EXW Guangzhou, CN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FOB Shenzhen, CN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DDP Guelph, CA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Check our resources for more information about Import/Export Terminology</a:t>
            </a:r>
            <a:endParaRPr/>
          </a:p>
        </p:txBody>
      </p:sp>
      <p:pic>
        <p:nvPicPr>
          <p:cNvPr id="335" name="Google Shape;335;p2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24031" y="3186704"/>
            <a:ext cx="2971800" cy="174982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/>
          <p:nvPr/>
        </p:nvSpPr>
        <p:spPr>
          <a:xfrm>
            <a:off x="838200" y="626533"/>
            <a:ext cx="10608733" cy="5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body" idx="1"/>
          </p:nvPr>
        </p:nvSpPr>
        <p:spPr>
          <a:xfrm>
            <a:off x="4314545" y="1521406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>
                <a:latin typeface="Roboto"/>
                <a:ea typeface="Roboto"/>
                <a:cs typeface="Roboto"/>
                <a:sym typeface="Roboto"/>
              </a:rPr>
              <a:t>What You’ll Learn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4314546" y="2539012"/>
            <a:ext cx="7316680" cy="294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Ecommerce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Finding your Audience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Choosing a Product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Distribution 101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Reaching your Audience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Calculating Profitability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Q&amp;A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08520" cy="103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/>
              <a:t>03</a:t>
            </a:r>
            <a:endParaRPr/>
          </a:p>
        </p:txBody>
      </p:sp>
      <p:sp>
        <p:nvSpPr>
          <p:cNvPr id="346" name="Google Shape;346;p30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>
                <a:latin typeface="Roboto"/>
                <a:ea typeface="Roboto"/>
                <a:cs typeface="Roboto"/>
                <a:sym typeface="Roboto"/>
              </a:rPr>
              <a:t>Seller’s Journey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4314545" y="3694959"/>
            <a:ext cx="7164281" cy="26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ECOMMERCE LOOKS FROM THE SELLER’S PERSPECTIVE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4 MAIN STEPS OF THE SELLER’S JOURNEY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Listing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Receiving Orders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Processing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Delivery</a:t>
            </a:r>
            <a:endParaRPr/>
          </a:p>
        </p:txBody>
      </p:sp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Seller’s Journey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2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STEP 1: LISTING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Listing your products online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9" name="Google Shape;359;p32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Seller’s Journey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/>
          <p:nvPr/>
        </p:nvSpPr>
        <p:spPr>
          <a:xfrm>
            <a:off x="838200" y="626533"/>
            <a:ext cx="10608733" cy="5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a “listing”?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773" r="4774" b="3082"/>
          <a:stretch/>
        </p:blipFill>
        <p:spPr>
          <a:xfrm>
            <a:off x="838200" y="532660"/>
            <a:ext cx="10515600" cy="5575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body" idx="1"/>
          </p:nvPr>
        </p:nvSpPr>
        <p:spPr>
          <a:xfrm>
            <a:off x="839788" y="3099971"/>
            <a:ext cx="10515600" cy="32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>
                <a:solidFill>
                  <a:schemeClr val="accent1"/>
                </a:solidFill>
              </a:rPr>
              <a:t>WHAT ARE THE 2 LISTING OPTIONS?</a:t>
            </a:r>
            <a:endParaRPr/>
          </a:p>
        </p:txBody>
      </p:sp>
      <p:sp>
        <p:nvSpPr>
          <p:cNvPr id="375" name="Google Shape;375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Hosted Platform</a:t>
            </a:r>
            <a:endParaRPr/>
          </a:p>
        </p:txBody>
      </p:sp>
      <p:sp>
        <p:nvSpPr>
          <p:cNvPr id="376" name="Google Shape;376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Self-Hosted Platform</a:t>
            </a:r>
            <a:endParaRPr/>
          </a:p>
        </p:txBody>
      </p:sp>
      <p:sp>
        <p:nvSpPr>
          <p:cNvPr id="377" name="Google Shape;377;p35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7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Seller’s Journey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Hosted Platforms</a:t>
            </a:r>
            <a:endParaRPr/>
          </a:p>
        </p:txBody>
      </p:sp>
      <p:pic>
        <p:nvPicPr>
          <p:cNvPr id="383" name="Google Shape;38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212353"/>
            <a:ext cx="1887739" cy="75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170" y="4415494"/>
            <a:ext cx="1858630" cy="414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5844" y="3980021"/>
            <a:ext cx="1139825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1404" y="4216310"/>
            <a:ext cx="2958975" cy="66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0379" y="2679922"/>
            <a:ext cx="2218592" cy="63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80436" y="2826385"/>
            <a:ext cx="2411186" cy="72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Self-Hosted Platforms</a:t>
            </a:r>
            <a:endParaRPr/>
          </a:p>
        </p:txBody>
      </p:sp>
      <p:pic>
        <p:nvPicPr>
          <p:cNvPr id="394" name="Google Shape;39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7151" y="3636984"/>
            <a:ext cx="2846375" cy="57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0351" y="3377382"/>
            <a:ext cx="3226526" cy="109701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7"/>
          <p:cNvSpPr txBox="1"/>
          <p:nvPr/>
        </p:nvSpPr>
        <p:spPr>
          <a:xfrm>
            <a:off x="5901075" y="3633504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"/>
          <p:cNvSpPr txBox="1">
            <a:spLocks noGrp="1"/>
          </p:cNvSpPr>
          <p:nvPr>
            <p:ph type="body" idx="1"/>
          </p:nvPr>
        </p:nvSpPr>
        <p:spPr>
          <a:xfrm>
            <a:off x="838199" y="2024109"/>
            <a:ext cx="5662353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Access to a huge market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Complex and high fees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1800"/>
              <a:t>Check our resources for more information on Amazon stores</a:t>
            </a:r>
            <a:endParaRPr/>
          </a:p>
        </p:txBody>
      </p:sp>
      <p:sp>
        <p:nvSpPr>
          <p:cNvPr id="402" name="Google Shape;402;p38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Seller’s Journey</a:t>
            </a:r>
            <a:endParaRPr/>
          </a:p>
        </p:txBody>
      </p:sp>
      <p:pic>
        <p:nvPicPr>
          <p:cNvPr id="403" name="Google Shape;403;p3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03277" y="3429000"/>
            <a:ext cx="3902531" cy="1178555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STEP 2: RECEIVING ORDERS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How will I accept payments?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9" name="Google Shape;409;p39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Seller’s Journey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Ecommerce</a:t>
            </a:r>
            <a:r>
              <a:rPr lang="en-US" sz="1800"/>
              <a:t> refers to commercial transactions conducted online.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Whenever you buy and sell something using the Internet, you’re involved in Electronic Commerce.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What Is Ecommerce?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Payment Solutions</a:t>
            </a:r>
            <a:endParaRPr/>
          </a:p>
        </p:txBody>
      </p:sp>
      <p:pic>
        <p:nvPicPr>
          <p:cNvPr id="415" name="Google Shape;41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570" y="3579600"/>
            <a:ext cx="2242493" cy="106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6367" y="3429000"/>
            <a:ext cx="2734491" cy="136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3002" y="3795365"/>
            <a:ext cx="2218592" cy="634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FULFILLMENT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Warehousing, processing, and delivering orders to end customers</a:t>
            </a:r>
            <a:endParaRPr/>
          </a:p>
        </p:txBody>
      </p:sp>
      <p:sp>
        <p:nvSpPr>
          <p:cNvPr id="423" name="Google Shape;423;p41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Seller’s Journey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STEP 3: ORDER PROCESSING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/>
              <a:t>Pick - </a:t>
            </a:r>
            <a:r>
              <a:rPr lang="en-US"/>
              <a:t>Finding &amp; verifying the correct items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/>
              <a:t>Pack - </a:t>
            </a:r>
            <a:r>
              <a:rPr lang="en-US"/>
              <a:t>Packing the correct items securely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/>
              <a:t>Ship - </a:t>
            </a:r>
            <a:r>
              <a:rPr lang="en-US"/>
              <a:t>Getting your items to the Courier on time </a:t>
            </a:r>
            <a:endParaRPr/>
          </a:p>
        </p:txBody>
      </p:sp>
      <p:sp>
        <p:nvSpPr>
          <p:cNvPr id="429" name="Google Shape;429;p42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Seller’s Journey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3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STEP 4: DELIVERY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Who can help you ship and different shipping models</a:t>
            </a:r>
            <a:endParaRPr/>
          </a:p>
        </p:txBody>
      </p:sp>
      <p:sp>
        <p:nvSpPr>
          <p:cNvPr id="435" name="Google Shape;435;p43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Seller’s Journey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Couriers</a:t>
            </a:r>
            <a:endParaRPr/>
          </a:p>
        </p:txBody>
      </p:sp>
      <p:pic>
        <p:nvPicPr>
          <p:cNvPr id="441" name="Google Shape;44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889" y="4094348"/>
            <a:ext cx="2246578" cy="53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3128" y="2404970"/>
            <a:ext cx="2614425" cy="73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0149" y="3877881"/>
            <a:ext cx="809296" cy="96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29127" y="4062985"/>
            <a:ext cx="1856569" cy="59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28685" y="2533529"/>
            <a:ext cx="2146101" cy="47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5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Alternative Shipping Providers &amp; Software</a:t>
            </a:r>
            <a:endParaRPr/>
          </a:p>
        </p:txBody>
      </p:sp>
      <p:pic>
        <p:nvPicPr>
          <p:cNvPr id="451" name="Google Shape;45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8781" y="3391133"/>
            <a:ext cx="2960870" cy="118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6519" y="3724411"/>
            <a:ext cx="2277858" cy="59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264" y="3632151"/>
            <a:ext cx="1980650" cy="564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6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METHODS OF FULFILMENT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Direct Fulfillment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Third Party Logistics (3PL)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Dropshipping</a:t>
            </a:r>
            <a:endParaRPr/>
          </a:p>
        </p:txBody>
      </p:sp>
      <p:sp>
        <p:nvSpPr>
          <p:cNvPr id="459" name="Google Shape;459;p46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Fulfillment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4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450" b="-2917"/>
          <a:stretch/>
        </p:blipFill>
        <p:spPr>
          <a:xfrm>
            <a:off x="2644325" y="641375"/>
            <a:ext cx="6600000" cy="574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9"/>
          <p:cNvSpPr txBox="1"/>
          <p:nvPr/>
        </p:nvSpPr>
        <p:spPr>
          <a:xfrm>
            <a:off x="838200" y="626533"/>
            <a:ext cx="10608733" cy="5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Minute Break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0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08520" cy="103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/>
              <a:t>04</a:t>
            </a:r>
            <a:endParaRPr/>
          </a:p>
        </p:txBody>
      </p:sp>
      <p:sp>
        <p:nvSpPr>
          <p:cNvPr id="480" name="Google Shape;480;p50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>
                <a:latin typeface="Roboto"/>
                <a:ea typeface="Roboto"/>
                <a:cs typeface="Roboto"/>
                <a:sym typeface="Roboto"/>
              </a:rPr>
              <a:t>Marketing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50"/>
          <p:cNvSpPr txBox="1"/>
          <p:nvPr/>
        </p:nvSpPr>
        <p:spPr>
          <a:xfrm>
            <a:off x="4314545" y="3694959"/>
            <a:ext cx="7164281" cy="26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PRESENTING YOUR PRODUCT AND ONLINE STORE TO YOUR AUDIENCE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How Big Is Ecommerce?</a:t>
            </a:r>
            <a:endParaRPr/>
          </a:p>
        </p:txBody>
      </p:sp>
      <p:pic>
        <p:nvPicPr>
          <p:cNvPr id="188" name="Google Shape;188;p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63275" y="1779587"/>
            <a:ext cx="6665451" cy="446585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1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FOCUSING YOUR EFFORTS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Understanding your customer will ensure you store stays aligned with their values</a:t>
            </a:r>
            <a:br>
              <a:rPr lang="en-US"/>
            </a:br>
            <a:br>
              <a:rPr lang="en-US"/>
            </a:br>
            <a:r>
              <a:rPr lang="en-US" b="1" u="sng"/>
              <a:t>You are not your target audience</a:t>
            </a:r>
            <a:endParaRPr/>
          </a:p>
        </p:txBody>
      </p:sp>
      <p:sp>
        <p:nvSpPr>
          <p:cNvPr id="487" name="Google Shape;487;p51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Marketing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2"/>
          <p:cNvSpPr txBox="1"/>
          <p:nvPr/>
        </p:nvSpPr>
        <p:spPr>
          <a:xfrm>
            <a:off x="838200" y="626533"/>
            <a:ext cx="10608733" cy="5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 is advertising a must?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3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AVG. DIGITAL ADVERTISING CONVERSION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1.0 – 3.5%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AVG. ECOMMERCE CONVERSION RATE (US):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2.63%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br>
              <a:rPr lang="en-US"/>
            </a:br>
            <a:r>
              <a:rPr lang="en-US"/>
              <a:t>This means roughly </a:t>
            </a:r>
            <a:r>
              <a:rPr lang="en-US" b="1"/>
              <a:t>1 in 2000 </a:t>
            </a:r>
            <a:r>
              <a:rPr lang="en-US"/>
              <a:t>people who see your ad will actually purchase your product.</a:t>
            </a:r>
            <a:endParaRPr/>
          </a:p>
        </p:txBody>
      </p:sp>
      <p:sp>
        <p:nvSpPr>
          <p:cNvPr id="498" name="Google Shape;498;p53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Marketing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4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HOW WILL YOUR CUSTOMERS DISCOVER YOU?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Social Media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Influencer Marketing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Paid Search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Traditional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Word of Mouth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>
                <a:solidFill>
                  <a:schemeClr val="dk2"/>
                </a:solidFill>
              </a:rPr>
              <a:t>Check our resources for more information on Influencer Marketing</a:t>
            </a:r>
            <a:endParaRPr/>
          </a:p>
        </p:txBody>
      </p:sp>
      <p:sp>
        <p:nvSpPr>
          <p:cNvPr id="504" name="Google Shape;504;p54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Marketing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5"/>
          <p:cNvSpPr txBox="1"/>
          <p:nvPr/>
        </p:nvSpPr>
        <p:spPr>
          <a:xfrm>
            <a:off x="838200" y="626533"/>
            <a:ext cx="10608733" cy="5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Once your audience discovers your product, how will you get them to make the purchase?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6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MARKETING PERSUASIONS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Authority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Scarcity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Commitment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Social Proof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Reciprocity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Liking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>
                <a:solidFill>
                  <a:schemeClr val="dk2"/>
                </a:solidFill>
              </a:rPr>
              <a:t>Check our resources for more information about Persuasions</a:t>
            </a:r>
            <a:endParaRPr/>
          </a:p>
        </p:txBody>
      </p:sp>
      <p:sp>
        <p:nvSpPr>
          <p:cNvPr id="515" name="Google Shape;515;p56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Marketing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7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SCARCITY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Out-of-Stock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Limited-Time Tactics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Pre-orders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>
                <a:solidFill>
                  <a:schemeClr val="dk2"/>
                </a:solidFill>
              </a:rPr>
              <a:t>Check our resources for more information about Scarcity</a:t>
            </a:r>
            <a:endParaRPr/>
          </a:p>
        </p:txBody>
      </p:sp>
      <p:sp>
        <p:nvSpPr>
          <p:cNvPr id="521" name="Google Shape;521;p57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Marketing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8"/>
          <p:cNvSpPr txBox="1"/>
          <p:nvPr/>
        </p:nvSpPr>
        <p:spPr>
          <a:xfrm>
            <a:off x="838200" y="626533"/>
            <a:ext cx="10608733" cy="5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are common persuasions you have seen for selling products online?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714" y="2580340"/>
            <a:ext cx="11200571" cy="2175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0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RETENTION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How can you turn 1 customer into 2?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How can you encourage repeat customers?</a:t>
            </a:r>
            <a:endParaRPr/>
          </a:p>
        </p:txBody>
      </p:sp>
      <p:sp>
        <p:nvSpPr>
          <p:cNvPr id="537" name="Google Shape;537;p60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Marketing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Global audience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Easily scalable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Data gathering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Younger audience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Less risk</a:t>
            </a:r>
            <a:endParaRPr/>
          </a:p>
        </p:txBody>
      </p: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Why Shoppers Buy Online?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1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Referral Programs</a:t>
            </a:r>
            <a:endParaRPr/>
          </a:p>
        </p:txBody>
      </p:sp>
      <p:pic>
        <p:nvPicPr>
          <p:cNvPr id="543" name="Google Shape;543;p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77780" y="2028825"/>
            <a:ext cx="7036439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2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CART ABANDONMENT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Cart abandonment occurs when customers add items into their virtual shopping cart and then, for whatever reason, leave the website without completing their purchase.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>
                <a:solidFill>
                  <a:schemeClr val="dk2"/>
                </a:solidFill>
              </a:rPr>
              <a:t>Check our resources for more information about Cart Abandonment</a:t>
            </a:r>
            <a:endParaRPr/>
          </a:p>
        </p:txBody>
      </p:sp>
      <p:sp>
        <p:nvSpPr>
          <p:cNvPr id="549" name="Google Shape;549;p62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Marketing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0043" y="382385"/>
            <a:ext cx="5951914" cy="5951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69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5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TOP REASONS FOR CART ABANDONMENT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Unexpected shipping costs: 25%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Having to create a new account to finalize an order: 22%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Customers researching &amp; comparing prices with no intention of buying: 17%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>
                <a:solidFill>
                  <a:schemeClr val="dk2"/>
                </a:solidFill>
              </a:rPr>
              <a:t>Check our resources for more information about Cart Abandonment</a:t>
            </a:r>
            <a:endParaRPr/>
          </a:p>
        </p:txBody>
      </p:sp>
      <p:sp>
        <p:nvSpPr>
          <p:cNvPr id="567" name="Google Shape;567;p65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Marketing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6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Store Branding</a:t>
            </a:r>
            <a:endParaRPr/>
          </a:p>
        </p:txBody>
      </p:sp>
      <p:pic>
        <p:nvPicPr>
          <p:cNvPr id="573" name="Google Shape;573;p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6459" y="2028825"/>
            <a:ext cx="10139082" cy="4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7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Product Branding</a:t>
            </a:r>
            <a:endParaRPr/>
          </a:p>
        </p:txBody>
      </p:sp>
      <p:pic>
        <p:nvPicPr>
          <p:cNvPr id="579" name="Google Shape;579;p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400557"/>
            <a:ext cx="10515600" cy="3272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8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Store and Product branding can be difficult.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Great design takes expertise.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This is your business! Hire an expert.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Reach out and start developing your support network!</a:t>
            </a:r>
            <a:endParaRPr/>
          </a:p>
        </p:txBody>
      </p:sp>
      <p:sp>
        <p:nvSpPr>
          <p:cNvPr id="586" name="Google Shape;586;p68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Marketing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9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solidFill>
                  <a:schemeClr val="accent1"/>
                </a:solidFill>
              </a:rPr>
              <a:t>ACTIVITY 2: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In 60 seconds find a product or store with GREAT branding that will attract their desired audience.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What makes their branding great?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Why will their target audience identify with their brand?</a:t>
            </a:r>
            <a:endParaRPr dirty="0"/>
          </a:p>
        </p:txBody>
      </p:sp>
      <p:sp>
        <p:nvSpPr>
          <p:cNvPr id="593" name="Google Shape;593;p69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Marketing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0"/>
          <p:cNvSpPr txBox="1">
            <a:spLocks noGrp="1"/>
          </p:cNvSpPr>
          <p:nvPr>
            <p:ph type="body" idx="4294967295"/>
          </p:nvPr>
        </p:nvSpPr>
        <p:spPr>
          <a:xfrm>
            <a:off x="0" y="2823099"/>
            <a:ext cx="12192000" cy="33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Questions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Lower prices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Accessibility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Convenience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Wider selection of goods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Comfort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Repeatable purchases</a:t>
            </a:r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Why Sell Online?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1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08520" cy="103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/>
              <a:t>05</a:t>
            </a:r>
            <a:endParaRPr/>
          </a:p>
        </p:txBody>
      </p:sp>
      <p:sp>
        <p:nvSpPr>
          <p:cNvPr id="605" name="Google Shape;605;p71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>
                <a:latin typeface="Roboto"/>
                <a:ea typeface="Roboto"/>
                <a:cs typeface="Roboto"/>
                <a:sym typeface="Roboto"/>
              </a:rPr>
              <a:t>Value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71"/>
          <p:cNvSpPr txBox="1"/>
          <p:nvPr/>
        </p:nvSpPr>
        <p:spPr>
          <a:xfrm>
            <a:off x="4314545" y="3694959"/>
            <a:ext cx="7164281" cy="26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DETERMINING YOUR PRICE AND VALIDATING YOUR IDEA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Value</a:t>
            </a:r>
            <a:endParaRPr/>
          </a:p>
        </p:txBody>
      </p:sp>
      <p:sp>
        <p:nvSpPr>
          <p:cNvPr id="612" name="Google Shape;612;p72"/>
          <p:cNvSpPr txBox="1">
            <a:spLocks noGrp="1"/>
          </p:cNvSpPr>
          <p:nvPr>
            <p:ph type="body" idx="1"/>
          </p:nvPr>
        </p:nvSpPr>
        <p:spPr>
          <a:xfrm>
            <a:off x="838200" y="2103121"/>
            <a:ext cx="10515600" cy="40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Determining whether your product will be profitable is the last step of the Ecommerce Canvas.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solidFill>
                  <a:schemeClr val="accent1"/>
                </a:solidFill>
              </a:rPr>
              <a:t>WE TAKE INTO ACCOUNT: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Expenses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Break Even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Price Point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3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Similar to traditional selling, Ecommerce has a variety of expenses:</a:t>
            </a:r>
            <a:endParaRPr b="1"/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One Time Fixed</a:t>
            </a:r>
            <a:endParaRPr/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Recurring Fixed</a:t>
            </a:r>
            <a:endParaRPr/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Variable</a:t>
            </a:r>
            <a:endParaRPr/>
          </a:p>
        </p:txBody>
      </p:sp>
      <p:sp>
        <p:nvSpPr>
          <p:cNvPr id="618" name="Google Shape;618;p73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Value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4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solidFill>
                  <a:schemeClr val="accent1"/>
                </a:solidFill>
              </a:rPr>
              <a:t>THIS MAY INCLUDE: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Designing Store Branding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Designing Product Packaging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Creating Marketing Collateral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We treat these expenses as assets</a:t>
            </a:r>
            <a:endParaRPr b="1"/>
          </a:p>
        </p:txBody>
      </p:sp>
      <p:sp>
        <p:nvSpPr>
          <p:cNvPr id="624" name="Google Shape;624;p74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One Time Fixed Expenses 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5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solidFill>
                  <a:schemeClr val="accent1"/>
                </a:solidFill>
              </a:rPr>
              <a:t>THIS MAY INCLUDE: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Advertising / Marketing Campaigns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Hosting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Warehousing</a:t>
            </a:r>
            <a:endParaRPr/>
          </a:p>
        </p:txBody>
      </p:sp>
      <p:sp>
        <p:nvSpPr>
          <p:cNvPr id="630" name="Google Shape;630;p75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Recurring Fixed Expenses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6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>
                <a:solidFill>
                  <a:schemeClr val="accent1"/>
                </a:solidFill>
              </a:rPr>
              <a:t>THIS MAY INCLUDE: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Labour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Payment Processing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Packaging</a:t>
            </a:r>
            <a:endParaRPr/>
          </a:p>
        </p:txBody>
      </p:sp>
      <p:sp>
        <p:nvSpPr>
          <p:cNvPr id="636" name="Google Shape;636;p76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VARIABLE EXPENSES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7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123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solidFill>
                  <a:schemeClr val="accent1"/>
                </a:solidFill>
              </a:rPr>
              <a:t>BREAK EVEN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Break Even point formula is calculated by dividing the total fixed costs of production by the price per unit less the variable costs to produce the product.</a:t>
            </a:r>
            <a:endParaRPr/>
          </a:p>
        </p:txBody>
      </p:sp>
      <p:sp>
        <p:nvSpPr>
          <p:cNvPr id="642" name="Google Shape;642;p77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Value</a:t>
            </a:r>
            <a:endParaRPr/>
          </a:p>
        </p:txBody>
      </p:sp>
      <p:pic>
        <p:nvPicPr>
          <p:cNvPr id="643" name="Google Shape;643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2110" y="3817398"/>
            <a:ext cx="9787780" cy="1550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8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08520" cy="103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/>
              <a:t>06</a:t>
            </a:r>
            <a:endParaRPr/>
          </a:p>
        </p:txBody>
      </p:sp>
      <p:sp>
        <p:nvSpPr>
          <p:cNvPr id="649" name="Google Shape;649;p78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>
                <a:latin typeface="Roboto"/>
                <a:ea typeface="Roboto"/>
                <a:cs typeface="Roboto"/>
                <a:sym typeface="Roboto"/>
              </a:rPr>
              <a:t>Resources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0" name="Google Shape;650;p78"/>
          <p:cNvSpPr txBox="1"/>
          <p:nvPr/>
        </p:nvSpPr>
        <p:spPr>
          <a:xfrm>
            <a:off x="4314545" y="3694959"/>
            <a:ext cx="7164281" cy="26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WHERE TO GO WHEN YOU GET STUCK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9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Udemy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Shopify Guides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Hubspot Academy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Check out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www.2h.media</a:t>
            </a:r>
            <a:r>
              <a:rPr lang="en-US"/>
              <a:t> for resources</a:t>
            </a:r>
            <a:endParaRPr/>
          </a:p>
        </p:txBody>
      </p:sp>
      <p:sp>
        <p:nvSpPr>
          <p:cNvPr id="656" name="Google Shape;656;p79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Resources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662" name="Google Shape;662;p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Resources can be found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www.2h.media/workshops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Market segmentations 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https://www.marketing91.com/4-types-market-segmentation-segment/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Persuasions -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https://www.insites-consulting.com/6-principles-of-persuasive-marketing-how-to-influence-people/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Scarcity -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https://www.referralcandy.com/blog/scarcity-marketing-examples/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3PL Distribution -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https://www.youtube.com/watch?v=eCgHcLoOE8Y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Influencer Marketing -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https://www.entrepreneur.com/article/324177</a:t>
            </a:r>
            <a:endParaRPr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9"/>
              </a:rPr>
              <a:t>https://www.statista.com/statistics/379046/worldwide-retail-e-commerce-sales/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Cheap &amp; Easy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It’s passive income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No need to advertise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Great margins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Tax is hard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 Not worth it if you have B&amp;M</a:t>
            </a:r>
            <a:endParaRPr/>
          </a:p>
        </p:txBody>
      </p:sp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Misconceptions About Ecommerce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668" name="Google Shape;668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Incoterms: </a:t>
            </a:r>
            <a:r>
              <a:rPr lang="en-US" u="sng">
                <a:solidFill>
                  <a:srgbClr val="10296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https://www.icontainers.com/us/2013/07/18/incoterms/</a:t>
            </a:r>
            <a:r>
              <a:rPr lang="en-US">
                <a:solidFill>
                  <a:srgbClr val="10296E"/>
                </a:solidFill>
              </a:rPr>
              <a:t> </a:t>
            </a:r>
            <a:endParaRPr>
              <a:solidFill>
                <a:srgbClr val="10296E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Logistics: </a:t>
            </a:r>
            <a:r>
              <a:rPr lang="en-US" u="sng">
                <a:solidFill>
                  <a:srgbClr val="10296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https://www.inflowinventory.com/blog/small-business-3pl/</a:t>
            </a:r>
            <a:r>
              <a:rPr lang="en-US">
                <a:solidFill>
                  <a:srgbClr val="10296E"/>
                </a:solidFill>
              </a:rPr>
              <a:t> </a:t>
            </a:r>
            <a:endParaRPr>
              <a:solidFill>
                <a:srgbClr val="10296E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2"/>
          <p:cNvSpPr txBox="1"/>
          <p:nvPr/>
        </p:nvSpPr>
        <p:spPr>
          <a:xfrm>
            <a:off x="4419600" y="2124634"/>
            <a:ext cx="4218049" cy="33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do I get the slides?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Visit https://2h.media. The slides are on the workshop page.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do we connect?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2H Media on LinkedIn.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Specific questions?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Give us a call.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P: </a:t>
            </a:r>
            <a:r>
              <a:rPr lang="en-US"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519-835-3009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E: </a:t>
            </a:r>
            <a:r>
              <a:rPr lang="en-US"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hello@2h.media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4" name="Google Shape;674;p82"/>
          <p:cNvSpPr txBox="1">
            <a:spLocks noGrp="1"/>
          </p:cNvSpPr>
          <p:nvPr>
            <p:ph type="body" idx="1"/>
          </p:nvPr>
        </p:nvSpPr>
        <p:spPr>
          <a:xfrm>
            <a:off x="4314545" y="1263483"/>
            <a:ext cx="71643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Questions?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5" name="Google Shape;675;p82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999" y="2070424"/>
            <a:ext cx="3283145" cy="2124388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76" name="Google Shape;676;p82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999" y="1288707"/>
            <a:ext cx="3283145" cy="51705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82"/>
          <p:cNvSpPr txBox="1"/>
          <p:nvPr/>
        </p:nvSpPr>
        <p:spPr>
          <a:xfrm>
            <a:off x="523783" y="4687410"/>
            <a:ext cx="2556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Validate your Ecommerce product idea with the </a:t>
            </a:r>
            <a:r>
              <a:rPr lang="en-US" sz="1800" b="1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Ecommerce Product Canvas.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>
            <a:spLocks noGrp="1"/>
          </p:cNvSpPr>
          <p:nvPr>
            <p:ph type="body" idx="1"/>
          </p:nvPr>
        </p:nvSpPr>
        <p:spPr>
          <a:xfrm>
            <a:off x="838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 Audience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 Product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 Fulfillment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 Marketing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 Value</a:t>
            </a:r>
            <a:endParaRPr/>
          </a:p>
        </p:txBody>
      </p:sp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The Ecommerce Product Canvas</a:t>
            </a:r>
            <a:endParaRPr/>
          </a:p>
        </p:txBody>
      </p:sp>
      <p:pic>
        <p:nvPicPr>
          <p:cNvPr id="213" name="Google Shape;213;p9" descr="A picture containing diagram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20266" y="2024109"/>
            <a:ext cx="5596467" cy="3621243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4" name="Google Shape;214;p9"/>
          <p:cNvSpPr txBox="1"/>
          <p:nvPr/>
        </p:nvSpPr>
        <p:spPr>
          <a:xfrm>
            <a:off x="5520266" y="5696895"/>
            <a:ext cx="55964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>
                <a:solidFill>
                  <a:srgbClr val="10296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sprintpoint.ca</a:t>
            </a:r>
            <a:endParaRPr sz="1400" b="0" i="0" u="none" strike="noStrike" cap="none">
              <a:solidFill>
                <a:srgbClr val="10296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D1426"/>
      </a:dk1>
      <a:lt1>
        <a:srgbClr val="FFFFFF"/>
      </a:lt1>
      <a:dk2>
        <a:srgbClr val="44546A"/>
      </a:dk2>
      <a:lt2>
        <a:srgbClr val="F8F8F6"/>
      </a:lt2>
      <a:accent1>
        <a:srgbClr val="C20B15"/>
      </a:accent1>
      <a:accent2>
        <a:srgbClr val="E04A52"/>
      </a:accent2>
      <a:accent3>
        <a:srgbClr val="586874"/>
      </a:accent3>
      <a:accent4>
        <a:srgbClr val="C1AC93"/>
      </a:accent4>
      <a:accent5>
        <a:srgbClr val="D1C2B5"/>
      </a:accent5>
      <a:accent6>
        <a:srgbClr val="000000"/>
      </a:accent6>
      <a:hlink>
        <a:srgbClr val="00218A"/>
      </a:hlink>
      <a:folHlink>
        <a:srgbClr val="C20B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1402</Words>
  <Application>Microsoft Office PowerPoint</Application>
  <PresentationFormat>Widescreen</PresentationFormat>
  <Paragraphs>351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Roboto</vt:lpstr>
      <vt:lpstr>Office Theme</vt:lpstr>
      <vt:lpstr>Introduction To Ecommerce</vt:lpstr>
      <vt:lpstr>PowerPoint Presentation</vt:lpstr>
      <vt:lpstr>PowerPoint Presentation</vt:lpstr>
      <vt:lpstr>What Is Ecommerce?</vt:lpstr>
      <vt:lpstr>How Big Is Ecommerce?</vt:lpstr>
      <vt:lpstr>Why Shoppers Buy Online?</vt:lpstr>
      <vt:lpstr>Why Sell Online?</vt:lpstr>
      <vt:lpstr>Misconceptions About Ecommerce</vt:lpstr>
      <vt:lpstr>The Ecommerce Product Canvas</vt:lpstr>
      <vt:lpstr>01</vt:lpstr>
      <vt:lpstr>Audience </vt:lpstr>
      <vt:lpstr>PowerPoint Presentation</vt:lpstr>
      <vt:lpstr>Audience </vt:lpstr>
      <vt:lpstr>Audience </vt:lpstr>
      <vt:lpstr>Audience </vt:lpstr>
      <vt:lpstr>Audience</vt:lpstr>
      <vt:lpstr>PowerPoint Presentation</vt:lpstr>
      <vt:lpstr>02</vt:lpstr>
      <vt:lpstr>Product</vt:lpstr>
      <vt:lpstr>Product</vt:lpstr>
      <vt:lpstr>Product</vt:lpstr>
      <vt:lpstr>Product</vt:lpstr>
      <vt:lpstr>Product</vt:lpstr>
      <vt:lpstr>Product</vt:lpstr>
      <vt:lpstr>Activity 1</vt:lpstr>
      <vt:lpstr>Product</vt:lpstr>
      <vt:lpstr>Product</vt:lpstr>
      <vt:lpstr>Product</vt:lpstr>
      <vt:lpstr>PowerPoint Presentation</vt:lpstr>
      <vt:lpstr>03</vt:lpstr>
      <vt:lpstr>Seller’s Journey</vt:lpstr>
      <vt:lpstr>Seller’s Journey</vt:lpstr>
      <vt:lpstr>PowerPoint Presentation</vt:lpstr>
      <vt:lpstr>PowerPoint Presentation</vt:lpstr>
      <vt:lpstr>Seller’s Journey</vt:lpstr>
      <vt:lpstr>Hosted Platforms</vt:lpstr>
      <vt:lpstr>Self-Hosted Platforms</vt:lpstr>
      <vt:lpstr>Seller’s Journey</vt:lpstr>
      <vt:lpstr>Seller’s Journey</vt:lpstr>
      <vt:lpstr>Payment Solutions</vt:lpstr>
      <vt:lpstr>Seller’s Journey</vt:lpstr>
      <vt:lpstr>Seller’s Journey</vt:lpstr>
      <vt:lpstr>Seller’s Journey</vt:lpstr>
      <vt:lpstr>Couriers</vt:lpstr>
      <vt:lpstr>Alternative Shipping Providers &amp; Software</vt:lpstr>
      <vt:lpstr>Fulfillment</vt:lpstr>
      <vt:lpstr>PowerPoint Presentation</vt:lpstr>
      <vt:lpstr>PowerPoint Presentation</vt:lpstr>
      <vt:lpstr>04</vt:lpstr>
      <vt:lpstr>Marketing</vt:lpstr>
      <vt:lpstr>PowerPoint Presentation</vt:lpstr>
      <vt:lpstr>Marketing</vt:lpstr>
      <vt:lpstr>Marketing</vt:lpstr>
      <vt:lpstr>PowerPoint Presentation</vt:lpstr>
      <vt:lpstr>Marketing</vt:lpstr>
      <vt:lpstr>Marketing</vt:lpstr>
      <vt:lpstr>PowerPoint Presentation</vt:lpstr>
      <vt:lpstr>PowerPoint Presentation</vt:lpstr>
      <vt:lpstr>Marketing</vt:lpstr>
      <vt:lpstr>Referral Programs</vt:lpstr>
      <vt:lpstr>Marketing</vt:lpstr>
      <vt:lpstr>PowerPoint Presentation</vt:lpstr>
      <vt:lpstr>PowerPoint Presentation</vt:lpstr>
      <vt:lpstr>Marketing</vt:lpstr>
      <vt:lpstr>Store Branding</vt:lpstr>
      <vt:lpstr>Product Branding</vt:lpstr>
      <vt:lpstr>Marketing</vt:lpstr>
      <vt:lpstr>Marketing</vt:lpstr>
      <vt:lpstr>PowerPoint Presentation</vt:lpstr>
      <vt:lpstr>05</vt:lpstr>
      <vt:lpstr>Value</vt:lpstr>
      <vt:lpstr>Value</vt:lpstr>
      <vt:lpstr>One Time Fixed Expenses </vt:lpstr>
      <vt:lpstr>Recurring Fixed Expenses</vt:lpstr>
      <vt:lpstr>VARIABLE EXPENSES</vt:lpstr>
      <vt:lpstr>Value</vt:lpstr>
      <vt:lpstr>06</vt:lpstr>
      <vt:lpstr>Resources</vt:lpstr>
      <vt:lpstr>Resources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Ecommerce</dc:title>
  <dc:creator>Sara Varasteh</dc:creator>
  <cp:lastModifiedBy>2H Media</cp:lastModifiedBy>
  <cp:revision>1</cp:revision>
  <dcterms:created xsi:type="dcterms:W3CDTF">2021-07-16T20:25:48Z</dcterms:created>
  <dcterms:modified xsi:type="dcterms:W3CDTF">2021-07-29T13:01:39Z</dcterms:modified>
</cp:coreProperties>
</file>